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CC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CC3F-C9DE-4356-8177-02824FA8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6A13D-676A-4D07-B975-5F28F7DD7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0554E-0F87-46A8-A8BF-19822127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83E3-338A-454C-9ADE-24EDD7F1F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F0B03-A5A2-4CD0-ADF6-E56B9A9C5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34AD-D491-42AC-A012-4378715DF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5C544-1000-43D9-A07E-9B385B614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7097-204A-4B0E-BB73-09188A2CF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F3346-9C8B-4DC9-B520-74FFD1B9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E6004-57E6-4A8E-82AF-C88DE7A3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8F9F5-DA4B-429F-8A8D-D291D0D40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B6F99B43-EF14-4114-ACEA-235FA578E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G_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7" descr="HongT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343400"/>
            <a:ext cx="15113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752600" y="12954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Arial" charset="0"/>
              </a:rPr>
              <a:t>Kiểm tra bài cũ: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09600" y="1903413"/>
            <a:ext cx="26622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CC0000"/>
                </a:solidFill>
                <a:effectLst/>
                <a:latin typeface="Arial" charset="0"/>
              </a:rPr>
              <a:t>*Chia 3 nhóm : 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85800" y="3803650"/>
            <a:ext cx="81327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-"/>
            </a:pPr>
            <a:r>
              <a:rPr lang="en-US" sz="2800">
                <a:solidFill>
                  <a:srgbClr val="0000FF"/>
                </a:solidFill>
                <a:effectLst/>
                <a:latin typeface="Arial" charset="0"/>
              </a:rPr>
              <a:t>Tìm từ theo nhóm: chổi, chảo, cửa sổ, thước kẻ, </a:t>
            </a:r>
          </a:p>
          <a:p>
            <a:r>
              <a:rPr lang="en-US" sz="2800">
                <a:solidFill>
                  <a:srgbClr val="0000FF"/>
                </a:solidFill>
                <a:effectLst/>
                <a:latin typeface="Arial" charset="0"/>
              </a:rPr>
              <a:t>khung ảnh, bể cá, chậu cảnh, mũ, đĩa, hộp sữa,</a:t>
            </a:r>
          </a:p>
          <a:p>
            <a:r>
              <a:rPr lang="en-US" sz="2800">
                <a:solidFill>
                  <a:srgbClr val="0000FF"/>
                </a:solidFill>
                <a:effectLst/>
                <a:latin typeface="Arial" charset="0"/>
              </a:rPr>
              <a:t> dây chão, chõng, nĩa,..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57200" y="2513013"/>
            <a:ext cx="9115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CC0000"/>
                </a:solidFill>
                <a:effectLst/>
                <a:latin typeface="Arial" charset="0"/>
              </a:rPr>
              <a:t>Tìm các từ chỉ: đồ dùng trong nhà có </a:t>
            </a:r>
            <a:r>
              <a:rPr lang="en-US" sz="2800" b="1" i="1">
                <a:solidFill>
                  <a:srgbClr val="CC0000"/>
                </a:solidFill>
                <a:effectLst/>
                <a:latin typeface="Arial" charset="0"/>
              </a:rPr>
              <a:t>dấu hỏi /dấu ngã</a:t>
            </a:r>
            <a:r>
              <a:rPr lang="en-US" sz="2800" u="sng">
                <a:solidFill>
                  <a:srgbClr val="CC0000"/>
                </a:solidFill>
                <a:effectLst/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70" grpId="0"/>
      <p:bldP spid="194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985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HongT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105400"/>
            <a:ext cx="1047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2057400" y="609600"/>
            <a:ext cx="5032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Phân môn: Chính tả</a:t>
            </a:r>
          </a:p>
        </p:txBody>
      </p:sp>
      <p:sp>
        <p:nvSpPr>
          <p:cNvPr id="3077" name="Rectangle 14"/>
          <p:cNvSpPr>
            <a:spLocks noChangeArrowheads="1"/>
          </p:cNvSpPr>
          <p:nvPr/>
        </p:nvSpPr>
        <p:spPr bwMode="auto">
          <a:xfrm>
            <a:off x="1447800" y="1143000"/>
            <a:ext cx="5718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/>
                <a:latin typeface="Arial" charset="0"/>
              </a:rPr>
              <a:t>Nhớ - viết: Truyện cổ nước mình.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1905000"/>
            <a:ext cx="8386763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2895600" y="1981200"/>
            <a:ext cx="69850" cy="487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2209800"/>
            <a:ext cx="40528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a.</a:t>
            </a:r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Trao đổi về nội </a:t>
            </a:r>
          </a:p>
          <a:p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dung đoạn thơ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: 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3276600" y="1992313"/>
            <a:ext cx="44735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3 em đọc thuộc lòng đoạn thơ.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886200" y="3048000"/>
            <a:ext cx="4403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/>
                <a:latin typeface="Arial" charset="0"/>
              </a:rPr>
              <a:t>Tôi yêu truyện cổ nước tôi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276600" y="3443288"/>
            <a:ext cx="5100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Vừa nhân hậu lại tuyệt vời sâu xa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794125" y="3810000"/>
            <a:ext cx="4906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Thương người rồi mới thương ta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200400" y="4191000"/>
            <a:ext cx="594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Yêu nhau dù mấy cách xa cũng tìm</a:t>
            </a: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886200" y="4572000"/>
            <a:ext cx="3294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Ở hiền thì lại gặp hiền 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200400" y="5043488"/>
            <a:ext cx="5624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Người ngay thì được phật, tiên độ trì</a:t>
            </a: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.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962400" y="5424488"/>
            <a:ext cx="433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Mang theo truyện cổ tôi đi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3154363" y="5805488"/>
            <a:ext cx="52879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Nghe trong cuộc sống thầm thì tiếng xưa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8" grpId="0"/>
      <p:bldP spid="20501" grpId="0"/>
      <p:bldP spid="20502" grpId="0"/>
      <p:bldP spid="20505" grpId="0"/>
      <p:bldP spid="20506" grpId="0"/>
      <p:bldP spid="20507" grpId="0"/>
      <p:bldP spid="20508" grpId="0"/>
      <p:bldP spid="20509" grpId="0"/>
      <p:bldP spid="20510" grpId="0"/>
      <p:bldP spid="205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POINSET3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543800" y="4343400"/>
            <a:ext cx="1600200" cy="2514600"/>
          </a:xfrm>
          <a:noFill/>
        </p:spPr>
      </p:pic>
      <p:pic>
        <p:nvPicPr>
          <p:cNvPr id="4099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222625" y="3878263"/>
            <a:ext cx="48863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+ Cha ông ta muốn khuyên con 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cháu hãy biết thương yêu, giúp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đỡ lẫn nhau, ở hiền sẽ gặp nhiều </a:t>
            </a:r>
          </a:p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điều may mắn, hạnh phúc.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3802063"/>
            <a:ext cx="31972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+Qua những câu</a:t>
            </a:r>
          </a:p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chuyện cổ,cha ông ta </a:t>
            </a:r>
          </a:p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muốn khuyên con, </a:t>
            </a:r>
          </a:p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cháu điều gì?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15240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352800" y="1676400"/>
            <a:ext cx="76200" cy="518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733800" y="2667000"/>
            <a:ext cx="3962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+ Vì những câu chuyện cổ rất sâu sắc, nhân hậu.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25908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+ Vì sao tác giả lại yêu </a:t>
            </a:r>
          </a:p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Truyện cổ nước nhà?</a:t>
            </a:r>
          </a:p>
        </p:txBody>
      </p:sp>
      <p:pic>
        <p:nvPicPr>
          <p:cNvPr id="4106" name="Picture 1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2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2057400" y="41275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Phân môn: Chính tả</a:t>
            </a:r>
          </a:p>
        </p:txBody>
      </p:sp>
      <p:sp>
        <p:nvSpPr>
          <p:cNvPr id="4108" name="Rectangle 18"/>
          <p:cNvSpPr>
            <a:spLocks noChangeArrowheads="1"/>
          </p:cNvSpPr>
          <p:nvPr/>
        </p:nvSpPr>
        <p:spPr bwMode="auto">
          <a:xfrm>
            <a:off x="1447800" y="914400"/>
            <a:ext cx="6234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/>
                <a:latin typeface="Arial" charset="0"/>
              </a:rPr>
              <a:t>Nhớ - viết: Truyện cổ nước mình.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886200" y="1676400"/>
            <a:ext cx="485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Vàng cơn nắng trắng cơn mưa</a:t>
            </a: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352800" y="2133600"/>
            <a:ext cx="594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Con sông chảy có rặng dừa nghiêng soi.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63" grpId="0"/>
      <p:bldP spid="23566" grpId="0"/>
      <p:bldP spid="23567" grpId="0"/>
      <p:bldP spid="23572" grpId="0"/>
      <p:bldP spid="235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HongT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181600"/>
            <a:ext cx="114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4800" y="2360613"/>
            <a:ext cx="3670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b.</a:t>
            </a:r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Hướng dẫn viết từ khó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: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572000" y="198120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Các từ : truyện cổ, sâu xa, tuyệt vời, vàng cơn nắng, nghiêng soi..</a:t>
            </a:r>
          </a:p>
          <a:p>
            <a:pPr eaLnBrk="0" hangingPunct="0"/>
            <a:endParaRPr lang="en-US" sz="2400"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18288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191000" y="1905000"/>
            <a:ext cx="762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 flipV="1">
            <a:off x="4419600" y="5715000"/>
            <a:ext cx="2438400" cy="914400"/>
          </a:xfrm>
          <a:prstGeom prst="wedgeEllipseCallout">
            <a:avLst>
              <a:gd name="adj1" fmla="val -28454"/>
              <a:gd name="adj2" fmla="val 1394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>
                <a:solidFill>
                  <a:srgbClr val="CC0066"/>
                </a:solidFill>
                <a:effectLst/>
                <a:latin typeface="Arial" charset="0"/>
              </a:rPr>
              <a:t>Viết đúng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553200" y="36957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uyên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638800" y="36957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tr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7772400" y="36576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effectLst/>
                <a:latin typeface="Arial" charset="0"/>
              </a:rPr>
              <a:t> </a:t>
            </a:r>
            <a:r>
              <a:rPr lang="en-US" sz="2400">
                <a:effectLst/>
                <a:latin typeface="Arial" charset="0"/>
              </a:rPr>
              <a:t>dấu nặng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267200" y="3695700"/>
            <a:ext cx="106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truyện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343400" y="46482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tr # ch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5181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6705600" y="46482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uyên # iên</a:t>
            </a: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73914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4602" name="AutoShape 26"/>
          <p:cNvSpPr>
            <a:spLocks noChangeArrowheads="1"/>
          </p:cNvSpPr>
          <p:nvPr/>
        </p:nvSpPr>
        <p:spPr bwMode="auto">
          <a:xfrm flipV="1">
            <a:off x="6858000" y="5715000"/>
            <a:ext cx="2286000" cy="990600"/>
          </a:xfrm>
          <a:prstGeom prst="wedgeEllipseCallout">
            <a:avLst>
              <a:gd name="adj1" fmla="val -22431"/>
              <a:gd name="adj2" fmla="val 1258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>
                <a:solidFill>
                  <a:srgbClr val="CC0066"/>
                </a:solidFill>
                <a:effectLst/>
                <a:latin typeface="Arial" charset="0"/>
              </a:rPr>
              <a:t>Viết đúng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5257800" y="36576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=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6248400" y="3657600"/>
            <a:ext cx="34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7467600" y="3657600"/>
            <a:ext cx="34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pic>
        <p:nvPicPr>
          <p:cNvPr id="5141" name="Picture 3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2" name="Text Box 31"/>
          <p:cNvSpPr txBox="1">
            <a:spLocks noChangeArrowheads="1"/>
          </p:cNvSpPr>
          <p:nvPr/>
        </p:nvSpPr>
        <p:spPr bwMode="auto">
          <a:xfrm>
            <a:off x="2057400" y="6096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Phân môn: Chính tả</a:t>
            </a:r>
          </a:p>
        </p:txBody>
      </p: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1447800" y="1219200"/>
            <a:ext cx="6234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/>
                <a:latin typeface="Arial" charset="0"/>
              </a:rPr>
              <a:t>Nhớ - viết: Truyện cổ nước mình.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90" grpId="0" animBg="1"/>
      <p:bldP spid="24591" grpId="0" animBg="1"/>
      <p:bldP spid="24593" grpId="0" animBg="1"/>
      <p:bldP spid="24594" grpId="0" animBg="1"/>
      <p:bldP spid="24596" grpId="0" animBg="1"/>
      <p:bldP spid="24597" grpId="0" animBg="1"/>
      <p:bldP spid="24599" grpId="0" animBg="1"/>
      <p:bldP spid="24602" grpId="0" animBg="1"/>
      <p:bldP spid="24603" grpId="0"/>
      <p:bldP spid="24604" grpId="0"/>
      <p:bldP spid="246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HongTim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14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400050" y="4743450"/>
            <a:ext cx="2514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286000" y="309563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xa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029200" y="304800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a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648200" y="3048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3505200" y="3048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=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762000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1242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x # s</a:t>
            </a: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 flipV="1">
            <a:off x="3276600" y="2514600"/>
            <a:ext cx="2438400" cy="914400"/>
          </a:xfrm>
          <a:prstGeom prst="wedgeEllipseCallout">
            <a:avLst>
              <a:gd name="adj1" fmla="val -28519"/>
              <a:gd name="adj2" fmla="val 1560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>
                <a:solidFill>
                  <a:srgbClr val="CC0066"/>
                </a:solidFill>
                <a:effectLst/>
                <a:latin typeface="Arial" charset="0"/>
              </a:rPr>
              <a:t>Viết đúng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133600" y="3581400"/>
            <a:ext cx="1108075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tuyệt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200400" y="36576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=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962400" y="3657600"/>
            <a:ext cx="34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3505200" y="3657600"/>
            <a:ext cx="41592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t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4343400" y="3581400"/>
            <a:ext cx="900113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uyêt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638800" y="35814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dấu nặng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5257800" y="3581400"/>
            <a:ext cx="22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50292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4495800" y="4800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uyêt # iêt</a:t>
            </a:r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 flipV="1">
            <a:off x="3657600" y="5867400"/>
            <a:ext cx="2438400" cy="914400"/>
          </a:xfrm>
          <a:prstGeom prst="wedgeEllipseCallout">
            <a:avLst>
              <a:gd name="adj1" fmla="val 11324"/>
              <a:gd name="adj2" fmla="val 1324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>
                <a:solidFill>
                  <a:srgbClr val="CC0066"/>
                </a:solidFill>
                <a:effectLst/>
                <a:latin typeface="Arial" charset="0"/>
              </a:rPr>
              <a:t>Viết đúng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3886200" y="3048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/>
      <p:bldP spid="25609" grpId="1" animBg="1"/>
      <p:bldP spid="25611" grpId="0" animBg="1"/>
      <p:bldP spid="25614" grpId="0"/>
      <p:bldP spid="25615" grpId="0"/>
      <p:bldP spid="25617" grpId="0" animBg="1"/>
      <p:bldP spid="25618" grpId="0" animBg="1"/>
      <p:bldP spid="25620" grpId="0" animBg="1"/>
      <p:bldP spid="25622" grpId="0"/>
      <p:bldP spid="25623" grpId="0"/>
      <p:bldP spid="25624" grpId="0" animBg="1"/>
      <p:bldP spid="25625" grpId="0" animBg="1"/>
      <p:bldP spid="25626" grpId="0" animBg="1"/>
      <p:bldP spid="25627" grpId="0"/>
      <p:bldP spid="25629" grpId="0" animBg="1"/>
      <p:bldP spid="25630" grpId="0" animBg="1"/>
      <p:bldP spid="256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HongT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181600"/>
            <a:ext cx="114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828800" y="12192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vàng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648200" y="1219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ang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267200" y="11430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124200" y="11430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=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505200" y="1143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v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486400" y="11430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943600" y="12192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dấu huyền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048000" y="20574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v # d # qu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 flipV="1">
            <a:off x="2438400" y="3276600"/>
            <a:ext cx="2438400" cy="685800"/>
          </a:xfrm>
          <a:prstGeom prst="wedgeEllipseCallout">
            <a:avLst>
              <a:gd name="adj1" fmla="val 2343"/>
              <a:gd name="adj2" fmla="val 159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>
                <a:solidFill>
                  <a:srgbClr val="CC0066"/>
                </a:solidFill>
                <a:effectLst/>
                <a:latin typeface="Arial" charset="0"/>
              </a:rPr>
              <a:t>Viết đúng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8862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114800" y="41910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+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3044825" y="41910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effectLst/>
                <a:latin typeface="Arial" charset="0"/>
              </a:rPr>
              <a:t>=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352800" y="41910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ngh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495800" y="41910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iêng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447800" y="41910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nghiêng</a:t>
            </a: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4953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4191000" y="49530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effectLst/>
                <a:latin typeface="Arial" charset="0"/>
              </a:rPr>
              <a:t>iêng # iên</a:t>
            </a:r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 flipV="1">
            <a:off x="3200400" y="6096000"/>
            <a:ext cx="2438400" cy="685800"/>
          </a:xfrm>
          <a:prstGeom prst="wedgeEllipseCallout">
            <a:avLst>
              <a:gd name="adj1" fmla="val 11194"/>
              <a:gd name="adj2" fmla="val 159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2400">
                <a:solidFill>
                  <a:srgbClr val="CC0066"/>
                </a:solidFill>
                <a:effectLst/>
                <a:latin typeface="Arial" charset="0"/>
              </a:rPr>
              <a:t>Viết đúng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3" grpId="0"/>
      <p:bldP spid="26634" grpId="0"/>
      <p:bldP spid="26635" grpId="0" animBg="1"/>
      <p:bldP spid="26636" grpId="0"/>
      <p:bldP spid="26637" grpId="0" animBg="1"/>
      <p:bldP spid="26638" grpId="0" animBg="1"/>
      <p:bldP spid="26639" grpId="0" animBg="1"/>
      <p:bldP spid="26642" grpId="0"/>
      <p:bldP spid="26643" grpId="0"/>
      <p:bldP spid="26644" grpId="0" animBg="1"/>
      <p:bldP spid="26645" grpId="0" animBg="1"/>
      <p:bldP spid="26646" grpId="0" animBg="1"/>
      <p:bldP spid="26648" grpId="0" animBg="1"/>
      <p:bldP spid="266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400050" y="4743450"/>
            <a:ext cx="2514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924800" y="0"/>
            <a:ext cx="121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09600" y="1824038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c.</a:t>
            </a:r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Viết chính tả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: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04800" y="2586038"/>
            <a:ext cx="3708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? Nêu cách trình bày thể </a:t>
            </a:r>
          </a:p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thơ lục bát.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16764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572000" y="1752600"/>
            <a:ext cx="76200" cy="510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724400" y="2590800"/>
            <a:ext cx="441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-Dòng 8 chữ viết sát lề, dòng 6 chữ viết lùi vào 2 ô so với với 8 chữ.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800600" y="4186238"/>
            <a:ext cx="39798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-Nhớ viết đúng bài chính tả.</a:t>
            </a:r>
          </a:p>
          <a:p>
            <a:pPr eaLnBrk="0" hangingPunct="0"/>
            <a:endParaRPr lang="en-US" sz="2400"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8202" name="Text Box 15"/>
          <p:cNvSpPr txBox="1">
            <a:spLocks noChangeArrowheads="1"/>
          </p:cNvSpPr>
          <p:nvPr/>
        </p:nvSpPr>
        <p:spPr bwMode="auto">
          <a:xfrm>
            <a:off x="2057400" y="41275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Phân môn: Chính tả</a:t>
            </a:r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1447800" y="1066800"/>
            <a:ext cx="6234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/>
                <a:latin typeface="Arial" charset="0"/>
              </a:rPr>
              <a:t>Nhớ - viết: Truyện cổ nước mình.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8" grpId="0"/>
      <p:bldP spid="276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 descr="HongT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181600"/>
            <a:ext cx="114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IMG0102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524000"/>
            <a:ext cx="6858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5678488"/>
            <a:ext cx="1987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d.</a:t>
            </a:r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Hướng dẫn</a:t>
            </a:r>
          </a:p>
          <a:p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soát lỗi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: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1990725"/>
            <a:ext cx="1997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-GV theo dõi,</a:t>
            </a:r>
          </a:p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giúp đỡ học </a:t>
            </a:r>
          </a:p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sinh yếu. 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4478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2057400" y="41275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Môn: Chính tả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1447800" y="838200"/>
            <a:ext cx="6234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/>
                <a:latin typeface="Arial" charset="0"/>
              </a:rPr>
              <a:t>Nhớ - viết: Truyện cổ nước mình.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400050" y="4743450"/>
            <a:ext cx="2514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924800" y="0"/>
            <a:ext cx="121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28600" y="1905000"/>
            <a:ext cx="3141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   e.</a:t>
            </a:r>
            <a:r>
              <a:rPr lang="en-US" sz="2400" i="1">
                <a:solidFill>
                  <a:srgbClr val="0000FF"/>
                </a:solidFill>
                <a:effectLst/>
                <a:latin typeface="Arial" charset="0"/>
              </a:rPr>
              <a:t>Thu và chấm bài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: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0" y="1676400"/>
            <a:ext cx="76200" cy="518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600">
              <a:latin typeface="Arial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2295525"/>
            <a:ext cx="4608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  Chấm 1/3 số bài và nhận xét</a:t>
            </a:r>
          </a:p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bài viết .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04800" y="3048000"/>
            <a:ext cx="386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u="sng">
                <a:solidFill>
                  <a:srgbClr val="0000FF"/>
                </a:solidFill>
                <a:effectLst/>
                <a:latin typeface="Arial" charset="0"/>
              </a:rPr>
              <a:t>3. Hướng dẫn làm bài tập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: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3956050"/>
            <a:ext cx="47609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a/ Điền vào ô trống tiếng có âm </a:t>
            </a:r>
          </a:p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  đầu </a:t>
            </a:r>
            <a:r>
              <a:rPr lang="en-US" sz="2400" b="1" i="1">
                <a:solidFill>
                  <a:srgbClr val="CC0000"/>
                </a:solidFill>
                <a:effectLst/>
                <a:latin typeface="Arial" charset="0"/>
              </a:rPr>
              <a:t>r,d</a:t>
            </a:r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 hay </a:t>
            </a:r>
            <a:r>
              <a:rPr lang="en-US" sz="2400" b="1" i="1">
                <a:solidFill>
                  <a:srgbClr val="CC0000"/>
                </a:solidFill>
                <a:effectLst/>
                <a:latin typeface="Arial" charset="0"/>
              </a:rPr>
              <a:t>gi</a:t>
            </a:r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?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646613" y="4186238"/>
            <a:ext cx="43830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+ Chữa bài: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gió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thổi -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gió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đưa </a:t>
            </a:r>
          </a:p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-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gió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nâng - cánh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diều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.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762000" y="5040313"/>
            <a:ext cx="3556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b/Điền vào chỗ trống </a:t>
            </a:r>
            <a:r>
              <a:rPr lang="en-US" sz="2400" b="1" i="1">
                <a:solidFill>
                  <a:srgbClr val="CC0000"/>
                </a:solidFill>
                <a:effectLst/>
                <a:latin typeface="Arial" charset="0"/>
              </a:rPr>
              <a:t>ân</a:t>
            </a:r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 </a:t>
            </a:r>
          </a:p>
          <a:p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hay </a:t>
            </a:r>
            <a:r>
              <a:rPr lang="en-US" sz="2400" b="1" i="1">
                <a:solidFill>
                  <a:srgbClr val="CC0000"/>
                </a:solidFill>
                <a:effectLst/>
                <a:latin typeface="Arial" charset="0"/>
              </a:rPr>
              <a:t>âng</a:t>
            </a:r>
            <a:r>
              <a:rPr lang="en-US" sz="2400">
                <a:solidFill>
                  <a:srgbClr val="CC0000"/>
                </a:solidFill>
                <a:effectLst/>
                <a:latin typeface="Arial" charset="0"/>
              </a:rPr>
              <a:t>?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648200" y="5045075"/>
            <a:ext cx="426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+ Chữa bài : nghỉ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chân – dân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dâng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–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vầng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 trên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sân</a:t>
            </a: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-tiễn </a:t>
            </a:r>
            <a:r>
              <a:rPr lang="en-US" sz="2400" b="1" i="1">
                <a:solidFill>
                  <a:srgbClr val="0000FF"/>
                </a:solidFill>
                <a:effectLst/>
                <a:latin typeface="Arial" charset="0"/>
              </a:rPr>
              <a:t>chân.</a:t>
            </a:r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1447800" y="990600"/>
            <a:ext cx="6234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effectLst/>
                <a:latin typeface="Arial" charset="0"/>
              </a:rPr>
              <a:t>Nhớ - viết: Truyện cổ nước mình.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2438400" y="4572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effectLst/>
                <a:latin typeface="Arial" charset="0"/>
              </a:rPr>
              <a:t>Môn: Chính tả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3429000"/>
            <a:ext cx="1022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effectLst/>
                <a:latin typeface="Arial" charset="0"/>
              </a:rPr>
              <a:t>Bài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6" grpId="0"/>
      <p:bldP spid="29707" grpId="0"/>
      <p:bldP spid="29708" grpId="0"/>
      <p:bldP spid="29709" grpId="0"/>
      <p:bldP spid="29710" grpId="0"/>
      <p:bldP spid="29711" grpId="0"/>
      <p:bldP spid="297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547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 và ĐT Buôn Đôn  Trường Tiêủ học Nguyễn Huệ</dc:title>
  <dc:creator>TOM KT</dc:creator>
  <cp:lastModifiedBy>CSTeam</cp:lastModifiedBy>
  <cp:revision>46</cp:revision>
  <dcterms:created xsi:type="dcterms:W3CDTF">2009-12-04T11:45:26Z</dcterms:created>
  <dcterms:modified xsi:type="dcterms:W3CDTF">2016-06-30T01:28:38Z</dcterms:modified>
</cp:coreProperties>
</file>